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3"/>
    <p:sldId id="259" r:id="rId4"/>
    <p:sldId id="262" r:id="rId5"/>
    <p:sldId id="272" r:id="rId6"/>
    <p:sldId id="263" r:id="rId7"/>
    <p:sldId id="264" r:id="rId8"/>
    <p:sldId id="265" r:id="rId9"/>
    <p:sldId id="266" r:id="rId10"/>
    <p:sldId id="270" r:id="rId11"/>
    <p:sldId id="271" r:id="rId12"/>
    <p:sldId id="260" r:id="rId13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ustomXml" Target="../customXml/item3.xml"/><Relationship Id="rId2" Type="http://schemas.openxmlformats.org/officeDocument/2006/relationships/theme" Target="theme/theme1.xml"/><Relationship Id="rId19" Type="http://schemas.openxmlformats.org/officeDocument/2006/relationships/customXml" Target="../customXml/item2.xml"/><Relationship Id="rId18" Type="http://schemas.openxmlformats.org/officeDocument/2006/relationships/customXml" Target="../customXml/item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ED9A8-5C8D-4431-A5F4-8C33E90860AB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313F1-1FB8-4F83-8BC6-DAB5B44D1222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497B9-1650-49C0-9DC3-19077151AC1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325D-58D3-4BF7-9D0E-103D0026DEF8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7" y="-7069"/>
            <a:ext cx="10023343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11324" y="784112"/>
            <a:ext cx="416719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7262" y="4195157"/>
            <a:ext cx="5867778" cy="181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261" y="2037123"/>
            <a:ext cx="5867779" cy="198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980" lvl="1"/>
            <a:endParaRPr lang="en-IN" sz="1200" b="1" dirty="0">
              <a:solidFill>
                <a:schemeClr val="bg1"/>
              </a:solidFill>
              <a:latin typeface="Times New Roman" panose="02020603050405020304" charset="0"/>
              <a:ea typeface="SamsungOne 600C" panose="020B0706030303020204" pitchFamily="34" charset="0"/>
              <a:cs typeface="Times New Roman" panose="0202060305040502030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7262" y="4262103"/>
            <a:ext cx="5867778" cy="1906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Next Steps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Next step is to analyze performance for 512×512 and 1024×1024 matrices to evaluate execution cycle variation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 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with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 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size.</a:t>
            </a:r>
            <a:r>
              <a:rPr lang="en-IN" b="1" dirty="0">
                <a:solidFill>
                  <a:schemeClr val="tx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b="1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69875" indent="-269875"/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3355" y="2110105"/>
            <a:ext cx="5861685" cy="19138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KPIs achieved till now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Matrix Multiplication executed for various matrix sizes (5×5, 16×16, 32×32, </a:t>
            </a:r>
            <a:r>
              <a:rPr lang="en-IN" dirty="0">
                <a:sym typeface="+mn-ea"/>
              </a:rPr>
              <a:t>64</a:t>
            </a:r>
            <a:r>
              <a:rPr dirty="0">
                <a:sym typeface="+mn-ea"/>
              </a:rPr>
              <a:t>×</a:t>
            </a:r>
            <a:r>
              <a:rPr lang="en-IN" dirty="0">
                <a:sym typeface="+mn-ea"/>
              </a:rPr>
              <a:t>64)</a:t>
            </a:r>
            <a:endParaRPr lang="en-IN" dirty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IN" dirty="0" err="1">
                <a:solidFill>
                  <a:schemeClr val="tx1"/>
                </a:solidFill>
                <a:sym typeface="+mn-ea"/>
              </a:rPr>
              <a:t>Peformance</a:t>
            </a:r>
            <a:r>
              <a:rPr lang="en-IN" dirty="0">
                <a:solidFill>
                  <a:schemeClr val="tx1"/>
                </a:solidFill>
                <a:sym typeface="+mn-ea"/>
              </a:rPr>
              <a:t> was </a:t>
            </a:r>
            <a:r>
              <a:rPr lang="en-IN" dirty="0" err="1">
                <a:solidFill>
                  <a:schemeClr val="tx1"/>
                </a:solidFill>
                <a:sym typeface="+mn-ea"/>
              </a:rPr>
              <a:t>analyzed</a:t>
            </a:r>
            <a:r>
              <a:rPr lang="en-IN" dirty="0">
                <a:solidFill>
                  <a:schemeClr val="tx1"/>
                </a:solidFill>
                <a:sym typeface="+mn-ea"/>
              </a:rPr>
              <a:t> by observing the number of clock cycles for matrix </a:t>
            </a:r>
            <a:r>
              <a:rPr lang="en-IN" dirty="0" err="1">
                <a:solidFill>
                  <a:schemeClr val="tx1"/>
                </a:solidFill>
                <a:sym typeface="+mn-ea"/>
              </a:rPr>
              <a:t>multipication</a:t>
            </a:r>
            <a:r>
              <a:rPr lang="en-IN" dirty="0">
                <a:solidFill>
                  <a:schemeClr val="tx1"/>
                </a:solidFill>
                <a:sym typeface="+mn-ea"/>
              </a:rPr>
              <a:t> of varying sizes.</a:t>
            </a:r>
            <a:endParaRPr lang="en-IN" altLang="en-US" b="1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39991" y="4205097"/>
            <a:ext cx="5867778" cy="1798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algn="ctr"/>
            <a:endParaRPr lang="en-US" dirty="0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39815" y="4277360"/>
            <a:ext cx="5764530" cy="17310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Key Achievements/ Outcome till now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ym typeface="+mn-ea"/>
              </a:rPr>
              <a:t>Optimization of matrix multiplication core for various sizes</a:t>
            </a:r>
            <a:endParaRPr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+mn-ea"/>
              </a:rPr>
              <a:t>For matrix size </a:t>
            </a:r>
            <a:r>
              <a:rPr lang="en-IN" altLang="en-US" dirty="0">
                <a:sym typeface="+mn-ea"/>
              </a:rPr>
              <a:t>64</a:t>
            </a:r>
            <a:r>
              <a:rPr lang="en-US" altLang="en-US" dirty="0">
                <a:sym typeface="+mn-ea"/>
              </a:rPr>
              <a:t>×</a:t>
            </a:r>
            <a:r>
              <a:rPr lang="en-IN" altLang="en-US">
                <a:sym typeface="+mn-ea"/>
              </a:rPr>
              <a:t>64</a:t>
            </a:r>
            <a:r>
              <a:rPr lang="en-US" altLang="en-US">
                <a:sym typeface="+mn-ea"/>
              </a:rPr>
              <a:t>, the executed output was correct and achieved with the least number of cycles, indicating optimized</a:t>
            </a:r>
            <a:r>
              <a:rPr lang="en-US" altLang="en-US" dirty="0">
                <a:sym typeface="+mn-ea"/>
              </a:rPr>
              <a:t> </a:t>
            </a:r>
            <a:r>
              <a:rPr lang="en-US" altLang="en-US" dirty="0">
                <a:sym typeface="+mn-ea"/>
              </a:rPr>
              <a:t>performance.</a:t>
            </a:r>
            <a:endParaRPr lang="en-US" altLang="en-US" dirty="0">
              <a:sym typeface="+mn-ea"/>
            </a:endParaRP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81044" y="2037123"/>
            <a:ext cx="5867778" cy="1986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39815" y="2116455"/>
            <a:ext cx="5868670" cy="1906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Any Challenges/ Issues faced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Execution and display of large matrices in Ubuntu PULP showed errors due to their large size exceeding handling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 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capacity.</a:t>
            </a:r>
            <a:endParaRPr lang="en-US" altLang="en-US" dirty="0">
              <a:solidFill>
                <a:schemeClr val="tx1"/>
              </a:solidFill>
              <a:latin typeface="Times New Roman" panose="02020603050405020304" charset="0"/>
              <a:ea typeface="SamsungOne 600C" panose="020B0706030303020204" pitchFamily="3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Optimization inconsistency across different matrix sizes</a:t>
            </a:r>
            <a:endParaRPr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charset="0"/>
              <a:ea typeface="SamsungOne 600C" panose="020B0706030303020204" pitchFamily="34" charset="0"/>
              <a:cs typeface="Times New Roman" panose="020206030504050203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775"/>
            <a:ext cx="10023475" cy="748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/>
        <p:txBody>
          <a:bodyPr/>
          <a:p>
            <a:r>
              <a:rPr lang="en-IN" altLang="en-US"/>
              <a:t>output for 1024*1024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45" y="2366010"/>
            <a:ext cx="808355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140"/>
            <a:ext cx="10023475" cy="7493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6074" y="926987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7261" y="2037123"/>
            <a:ext cx="11840507" cy="2016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980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Status and future plan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Latest Literature Review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Expert Insights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Any other comment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5768" y="2110196"/>
            <a:ext cx="640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Professor Comments (To be filled in and presented by professor </a:t>
            </a:r>
            <a:r>
              <a:rPr lang="en-IN" b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(Either)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9005" y="4172422"/>
            <a:ext cx="11840507" cy="2263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980" lvl="1"/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6025" y="4286119"/>
            <a:ext cx="322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COMPUTATION RESOURCE Details: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7966" y="4701617"/>
            <a:ext cx="4386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[Google Collab/ </a:t>
            </a:r>
            <a:r>
              <a:rPr lang="en-IN" sz="1200" b="1" dirty="0" err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Kaggle</a:t>
            </a:r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/ GPU from College lab with compute hours </a:t>
            </a:r>
            <a:r>
              <a:rPr lang="en-IN" sz="1200" b="1" dirty="0" err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etc</a:t>
            </a:r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]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0"/>
            <a:ext cx="10023475" cy="8534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71624" y="71553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 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7262" y="4195157"/>
            <a:ext cx="5867778" cy="181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261" y="2037123"/>
            <a:ext cx="5867779" cy="198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980" lvl="1"/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r>
              <a:rPr lang="en-IN" sz="1200" dirty="0">
                <a:solidFill>
                  <a:schemeClr val="tx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Requirement: C compiler (e.g., GCC), simulation environment (e.g., MATLAB for validation), Linux/Windows OS, dataset for testing (MAT/CSV format)</a:t>
            </a:r>
            <a:endParaRPr lang="en-US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endParaRPr lang="en-US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93980" lvl="1"/>
            <a:r>
              <a:rPr lang="en-IN" sz="1200" dirty="0">
                <a:solidFill>
                  <a:schemeClr val="tx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Status: C environment setup complete; dataset under review; initial test code compiled and working</a:t>
            </a:r>
            <a:endParaRPr lang="en-IN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7262" y="4262103"/>
            <a:ext cx="5867778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Any Anticipated Break (Due to exams </a:t>
            </a:r>
            <a:r>
              <a:rPr lang="en-IN" b="1" dirty="0" err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etc</a:t>
            </a:r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)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Times New Roman" panose="02020603050405020304" charset="0"/>
                <a:ea typeface="SamsungOne 600C" panose="020B0706030303020204" pitchFamily="34" charset="0"/>
                <a:cs typeface="Times New Roman" panose="02020603050405020304" charset="0"/>
              </a:rPr>
              <a:t>Internals </a:t>
            </a:r>
            <a:endParaRPr lang="en-IN" dirty="0">
              <a:solidFill>
                <a:schemeClr val="tx1"/>
              </a:solidFill>
              <a:latin typeface="Times New Roman" panose="02020603050405020304" charset="0"/>
              <a:ea typeface="SamsungOne 600C" panose="020B0706030303020204" pitchFamily="34" charset="0"/>
              <a:cs typeface="Times New Roman" panose="02020603050405020304" charset="0"/>
            </a:endParaRP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69875" indent="-269875"/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5768" y="2110196"/>
            <a:ext cx="411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Resource Requirement Identified with Status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39991" y="4205097"/>
            <a:ext cx="5867778" cy="1798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Is the data self-collected, If yes then is the consent form submitted.</a:t>
            </a:r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sz="1200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If open source then the dataset link</a:t>
            </a:r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Source: Open source dataset used for testing (e.g., 6G channel dataset)Link: https://github.com/ocatak/6g-channel-estimation-datasetConsent: Not applicable (open source)</a:t>
            </a:r>
            <a:endParaRPr lang="en-US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39991" y="4277046"/>
            <a:ext cx="261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Data Collection Information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81044" y="2037123"/>
            <a:ext cx="5867778" cy="1986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GitHub: https://github.com/yourusername/channel-estimation-c (replace with actual link)</a:t>
            </a:r>
            <a:endParaRPr lang="en-US" sz="1200" dirty="0">
              <a:solidFill>
                <a:schemeClr val="tx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39991" y="2116292"/>
            <a:ext cx="584581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Github</a:t>
            </a:r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Repository Link and PRISM Portal Registration 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Status</a:t>
            </a:r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775"/>
            <a:ext cx="10023475" cy="748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351278"/>
            <a:ext cx="2151887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IN" dirty="0"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IN" altLang="en-US"/>
              <a:t>Least Square Estimation Algorithm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" y="2348230"/>
            <a:ext cx="4302760" cy="44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" b="32075"/>
          <a:stretch>
            <a:fillRect/>
          </a:stretch>
        </p:blipFill>
        <p:spPr>
          <a:xfrm>
            <a:off x="5859780" y="2348230"/>
            <a:ext cx="400304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775"/>
            <a:ext cx="10023475" cy="748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-927" r="-519" b="21553"/>
          <a:stretch>
            <a:fillRect/>
          </a:stretch>
        </p:blipFill>
        <p:spPr>
          <a:xfrm>
            <a:off x="5744210" y="2454275"/>
            <a:ext cx="4092575" cy="4345940"/>
          </a:xfrm>
          <a:prstGeom prst="rect">
            <a:avLst/>
          </a:prstGeom>
        </p:spPr>
      </p:pic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IN" altLang="en-US"/>
              <a:t>ML Channel Estimation Algorithm</a:t>
            </a:r>
            <a:endParaRPr lang="en-IN" altLang="en-US"/>
          </a:p>
        </p:txBody>
      </p:sp>
      <p:pic>
        <p:nvPicPr>
          <p:cNvPr id="6" name="Content Placeholder 2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" b="6151"/>
          <a:stretch>
            <a:fillRect/>
          </a:stretch>
        </p:blipFill>
        <p:spPr>
          <a:xfrm>
            <a:off x="850900" y="2454275"/>
            <a:ext cx="4044315" cy="4345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890" y="113030"/>
            <a:ext cx="10023475" cy="748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>
            <a:fillRect/>
          </a:stretch>
        </p:blipFill>
        <p:spPr>
          <a:xfrm>
            <a:off x="5772785" y="2514600"/>
            <a:ext cx="4792980" cy="4056380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/>
        <p:txBody>
          <a:bodyPr/>
          <a:p>
            <a:r>
              <a:rPr lang="en-IN" altLang="en-US"/>
              <a:t>Minimum Square Error Algorith</a:t>
            </a:r>
            <a:endParaRPr lang="en-IN" altLang="en-US"/>
          </a:p>
        </p:txBody>
      </p:sp>
      <p:pic>
        <p:nvPicPr>
          <p:cNvPr id="9" name="Content Placeholder 4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" r="6033" b="24087"/>
          <a:stretch>
            <a:fillRect/>
          </a:stretch>
        </p:blipFill>
        <p:spPr>
          <a:xfrm>
            <a:off x="448310" y="2513965"/>
            <a:ext cx="4509770" cy="4057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140"/>
            <a:ext cx="10023475" cy="7493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6" name="Content Placeholder 5"/>
          <p:cNvSpPr/>
          <p:nvPr>
            <p:ph idx="1"/>
          </p:nvPr>
        </p:nvSpPr>
        <p:spPr/>
        <p:txBody>
          <a:bodyPr/>
          <a:p>
            <a:r>
              <a:rPr lang="en-IN" altLang="en-US"/>
              <a:t>Block Diagram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7" name="Content Placeholder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5" y="2389505"/>
            <a:ext cx="989901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0"/>
            <a:ext cx="10023475" cy="8534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0112" y="6489708"/>
            <a:ext cx="2151887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>
          <a:xfrm>
            <a:off x="1386205" y="2506980"/>
            <a:ext cx="8470900" cy="4351655"/>
          </a:xfrm>
        </p:spPr>
        <p:txBody>
          <a:bodyPr/>
          <a:p>
            <a:r>
              <a:rPr lang="en-IN" altLang="en-US"/>
              <a:t>output for 1*1 matrix multiplication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6876" b="31620"/>
          <a:stretch>
            <a:fillRect/>
          </a:stretch>
        </p:blipFill>
        <p:spPr>
          <a:xfrm>
            <a:off x="2699385" y="3321685"/>
            <a:ext cx="5734050" cy="2970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140"/>
            <a:ext cx="10023475" cy="7493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39985" y="6656705"/>
            <a:ext cx="2152015" cy="3397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</a:t>
            </a:r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/>
        <p:txBody>
          <a:bodyPr/>
          <a:p>
            <a:r>
              <a:rPr lang="en-IN" altLang="en-US"/>
              <a:t>output for 16*16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519045"/>
            <a:ext cx="10160000" cy="3970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58738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35" y="104140"/>
            <a:ext cx="10023475" cy="7493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</a:rPr>
              <a:t>Work-let Name: </a:t>
            </a:r>
            <a:r>
              <a:rPr lang="en-IN" sz="2000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 </a:t>
            </a:r>
            <a:r>
              <a:rPr sz="2000">
                <a:sym typeface="+mn-ea"/>
              </a:rPr>
              <a:t>CT006</a:t>
            </a:r>
            <a:r>
              <a:rPr lang="en-IN" sz="2000">
                <a:sym typeface="+mn-ea"/>
              </a:rPr>
              <a:t>_</a:t>
            </a:r>
            <a:r>
              <a:rPr sz="2000">
                <a:sym typeface="+mn-ea"/>
              </a:rPr>
              <a:t>R</a:t>
            </a:r>
            <a:r>
              <a:rPr lang="en-IN" sz="2000">
                <a:sym typeface="+mn-ea"/>
              </a:rPr>
              <a:t>I</a:t>
            </a:r>
            <a:r>
              <a:rPr sz="2000">
                <a:sym typeface="+mn-ea"/>
              </a:rPr>
              <a:t>SC_</a:t>
            </a:r>
            <a:r>
              <a:rPr lang="en-IN" sz="2000">
                <a:sym typeface="+mn-ea"/>
              </a:rPr>
              <a:t>V </a:t>
            </a:r>
            <a:r>
              <a:rPr sz="2000">
                <a:sym typeface="+mn-ea"/>
              </a:rPr>
              <a:t> Vector Implementation of Channel Estimation and </a:t>
            </a:r>
            <a:r>
              <a:rPr lang="en-IN" sz="2000">
                <a:sym typeface="+mn-ea"/>
              </a:rPr>
              <a:t>develop </a:t>
            </a:r>
            <a:r>
              <a:rPr sz="2000">
                <a:sym typeface="+mn-ea"/>
              </a:rPr>
              <a:t>Custom</a:t>
            </a:r>
            <a:r>
              <a:rPr lang="en-IN" sz="2000">
                <a:sym typeface="+mn-ea"/>
              </a:rPr>
              <a:t> vector</a:t>
            </a:r>
            <a:r>
              <a:rPr sz="2000">
                <a:sym typeface="+mn-ea"/>
              </a:rPr>
              <a:t> Intrinsics</a:t>
            </a:r>
            <a:r>
              <a:rPr lang="en-IN" sz="2000">
                <a:sym typeface="+mn-ea"/>
              </a:rPr>
              <a:t> of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  <a:endParaRPr lang="en-IN" b="1" dirty="0">
              <a:solidFill>
                <a:schemeClr val="accent6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78939" y="818402"/>
            <a:ext cx="41671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ID: </a:t>
            </a:r>
            <a:r>
              <a:rPr sz="1200">
                <a:solidFill>
                  <a:schemeClr val="bg1"/>
                </a:solidFill>
                <a:sym typeface="+mn-ea"/>
              </a:rPr>
              <a:t>CT006</a:t>
            </a:r>
            <a:r>
              <a:rPr lang="en-IN" sz="1200">
                <a:solidFill>
                  <a:schemeClr val="bg1"/>
                </a:solidFill>
                <a:sym typeface="+mn-ea"/>
              </a:rPr>
              <a:t>_</a:t>
            </a:r>
            <a:r>
              <a:rPr sz="1200">
                <a:solidFill>
                  <a:schemeClr val="bg1"/>
                </a:solidFill>
                <a:sym typeface="+mn-ea"/>
              </a:rPr>
              <a:t>R</a:t>
            </a:r>
            <a:r>
              <a:rPr lang="en-IN" sz="1200">
                <a:solidFill>
                  <a:schemeClr val="bg1"/>
                </a:solidFill>
                <a:sym typeface="+mn-ea"/>
              </a:rPr>
              <a:t>I</a:t>
            </a:r>
            <a:r>
              <a:rPr sz="1200">
                <a:solidFill>
                  <a:schemeClr val="bg1"/>
                </a:solidFill>
                <a:sym typeface="+mn-ea"/>
              </a:rPr>
              <a:t>SC_</a:t>
            </a:r>
            <a:r>
              <a:rPr lang="en-IN" sz="1200">
                <a:solidFill>
                  <a:schemeClr val="bg1"/>
                </a:solidFill>
                <a:sym typeface="+mn-ea"/>
              </a:rPr>
              <a:t>V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College Name:</a:t>
            </a: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C</a:t>
            </a:r>
            <a:r>
              <a:rPr lang="en-IN" sz="1200" dirty="0" err="1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ambridge Institute of Technology Banglore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indent="0">
              <a:buNone/>
            </a:pPr>
            <a:r>
              <a:rPr lang="en-IN" sz="1200" dirty="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 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>
            <a:fillRect/>
          </a:stretch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39985" y="6576695"/>
            <a:ext cx="2152015" cy="2667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</a:rPr>
              <a:t>Date: </a:t>
            </a:r>
            <a:r>
              <a:rPr lang="en-IN" dirty="0">
                <a:latin typeface="SamsungOne 600C" panose="020B0706030303020204" pitchFamily="34" charset="0"/>
                <a:ea typeface="SamsungOne 600C" panose="020B0706030303020204" pitchFamily="34" charset="0"/>
                <a:sym typeface="+mn-ea"/>
              </a:rPr>
              <a:t>21-04-2025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" name="Content Placeholder 1"/>
          <p:cNvSpPr/>
          <p:nvPr>
            <p:ph idx="1"/>
          </p:nvPr>
        </p:nvSpPr>
        <p:spPr/>
        <p:txBody>
          <a:bodyPr/>
          <a:p>
            <a:r>
              <a:rPr lang="en-IN" altLang="en-US"/>
              <a:t>output for 64*64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273300"/>
            <a:ext cx="7683500" cy="4150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D5616F9BF194488B07F0627BAB481" ma:contentTypeVersion="0" ma:contentTypeDescription="Create a new document." ma:contentTypeScope="" ma:versionID="a03a99aabb1e89e7b494f7f7c7c538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A45360-03A4-4567-9FDE-03C8691D85E2}">
  <ds:schemaRefs/>
</ds:datastoreItem>
</file>

<file path=customXml/itemProps2.xml><?xml version="1.0" encoding="utf-8"?>
<ds:datastoreItem xmlns:ds="http://schemas.openxmlformats.org/officeDocument/2006/customXml" ds:itemID="{154A7D69-8D57-4DF2-9544-252FB4EB0280}">
  <ds:schemaRefs/>
</ds:datastoreItem>
</file>

<file path=customXml/itemProps3.xml><?xml version="1.0" encoding="utf-8"?>
<ds:datastoreItem xmlns:ds="http://schemas.openxmlformats.org/officeDocument/2006/customXml" ds:itemID="{BCC52CD1-58C0-485B-9619-B9EBD43EE18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4463</Words>
  <Application>WPS Slides</Application>
  <PresentationFormat>Widescreen</PresentationFormat>
  <Paragraphs>205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SamsungOne 600C</vt:lpstr>
      <vt:lpstr>Yu Gothic UI Semibold</vt:lpstr>
      <vt:lpstr>Times New Roman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Hashmi/Tech Mgmt /SRI-Bangalore/Professional/삼성전자</dc:creator>
  <cp:lastModifiedBy>Pooja Jugal</cp:lastModifiedBy>
  <cp:revision>63</cp:revision>
  <cp:lastPrinted>2019-06-27T12:08:00Z</cp:lastPrinted>
  <dcterms:created xsi:type="dcterms:W3CDTF">2019-04-12T08:37:00Z</dcterms:created>
  <dcterms:modified xsi:type="dcterms:W3CDTF">2025-04-21T01:27:23Z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0x010100168D5616F9BF194488B07F0627BAB481</vt:lpwstr>
  </property>
  <property fmtid="{D5CDD505-2E9C-101B-9397-08002B2CF9AE}" pid="4" name="ICV">
    <vt:lpwstr>1559E3D42EA3471195EE02AD81FAADDC_12</vt:lpwstr>
  </property>
  <property fmtid="{D5CDD505-2E9C-101B-9397-08002B2CF9AE}" pid="5" name="KSOProductBuildVer">
    <vt:lpwstr>1033-12.2.0.20795</vt:lpwstr>
  </property>
</Properties>
</file>